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K Grotesk" charset="1" panose="00000500000000000000"/>
      <p:regular r:id="rId15"/>
    </p:embeddedFont>
    <p:embeddedFont>
      <p:font typeface="Glacial Indifference Bold" charset="1" panose="00000800000000000000"/>
      <p:regular r:id="rId16"/>
    </p:embeddedFont>
    <p:embeddedFont>
      <p:font typeface="HK Grotesk Bold" charset="1" panose="00000800000000000000"/>
      <p:regular r:id="rId17"/>
    </p:embeddedFont>
    <p:embeddedFont>
      <p:font typeface="Canva Sans Bold" charset="1" panose="020B0803030501040103"/>
      <p:regular r:id="rId18"/>
    </p:embeddedFont>
    <p:embeddedFont>
      <p:font typeface="Canva San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243404" y="6309980"/>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Project Report</a:t>
            </a:r>
          </a:p>
        </p:txBody>
      </p:sp>
      <p:sp>
        <p:nvSpPr>
          <p:cNvPr name="TextBox 4" id="4"/>
          <p:cNvSpPr txBox="true"/>
          <p:nvPr/>
        </p:nvSpPr>
        <p:spPr>
          <a:xfrm rot="0">
            <a:off x="4651632" y="3496871"/>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CSGS HACKATHON</a:t>
            </a:r>
          </a:p>
        </p:txBody>
      </p:sp>
      <p:sp>
        <p:nvSpPr>
          <p:cNvPr name="TextBox 5" id="5"/>
          <p:cNvSpPr txBox="true"/>
          <p:nvPr/>
        </p:nvSpPr>
        <p:spPr>
          <a:xfrm rot="0">
            <a:off x="5682486" y="8623935"/>
            <a:ext cx="6923027" cy="1663065"/>
          </a:xfrm>
          <a:prstGeom prst="rect">
            <a:avLst/>
          </a:prstGeom>
        </p:spPr>
        <p:txBody>
          <a:bodyPr anchor="t" rtlCol="false" tIns="0" lIns="0" bIns="0" rIns="0">
            <a:spAutoFit/>
          </a:bodyPr>
          <a:lstStyle/>
          <a:p>
            <a:pPr algn="ctr">
              <a:lnSpc>
                <a:spcPts val="3359"/>
              </a:lnSpc>
            </a:pPr>
            <a:r>
              <a:rPr lang="en-US" sz="2400">
                <a:solidFill>
                  <a:srgbClr val="FFFFFF"/>
                </a:solidFill>
                <a:latin typeface="HK Grotesk"/>
                <a:ea typeface="HK Grotesk"/>
                <a:cs typeface="HK Grotesk"/>
                <a:sym typeface="HK Grotesk"/>
              </a:rPr>
              <a:t>Team Hands-on 1</a:t>
            </a:r>
          </a:p>
          <a:p>
            <a:pPr algn="ctr">
              <a:lnSpc>
                <a:spcPts val="3359"/>
              </a:lnSpc>
              <a:spcBef>
                <a:spcPct val="0"/>
              </a:spcBef>
            </a:pPr>
            <a:r>
              <a:rPr lang="en-US" sz="2400">
                <a:solidFill>
                  <a:srgbClr val="FFFFFF"/>
                </a:solidFill>
                <a:latin typeface="HK Grotesk"/>
                <a:ea typeface="HK Grotesk"/>
                <a:cs typeface="HK Grotesk"/>
                <a:sym typeface="HK Grotesk"/>
              </a:rPr>
              <a:t>Rah</a:t>
            </a:r>
            <a:r>
              <a:rPr lang="en-US" sz="2400">
                <a:solidFill>
                  <a:srgbClr val="FFFFFF"/>
                </a:solidFill>
                <a:latin typeface="HK Grotesk"/>
                <a:ea typeface="HK Grotesk"/>
                <a:cs typeface="HK Grotesk"/>
                <a:sym typeface="HK Grotesk"/>
              </a:rPr>
              <a:t>ul Vanchate UIN -1257757</a:t>
            </a:r>
          </a:p>
          <a:p>
            <a:pPr algn="ctr">
              <a:lnSpc>
                <a:spcPts val="3359"/>
              </a:lnSpc>
              <a:spcBef>
                <a:spcPct val="0"/>
              </a:spcBef>
            </a:pPr>
            <a:r>
              <a:rPr lang="en-US" sz="2400">
                <a:solidFill>
                  <a:srgbClr val="FFFFFF"/>
                </a:solidFill>
                <a:latin typeface="HK Grotesk"/>
                <a:ea typeface="HK Grotesk"/>
                <a:cs typeface="HK Grotesk"/>
                <a:sym typeface="HK Grotesk"/>
              </a:rPr>
              <a:t>Vishnuvardhan Reddy Gajjala UIN - 01265984</a:t>
            </a:r>
          </a:p>
          <a:p>
            <a:pPr algn="ctr">
              <a:lnSpc>
                <a:spcPts val="335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1340117" y="2839928"/>
            <a:ext cx="6348337" cy="6348337"/>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115049" y="1159200"/>
            <a:ext cx="945436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PROBLEM STATEMENT</a:t>
            </a:r>
          </a:p>
        </p:txBody>
      </p:sp>
      <p:sp>
        <p:nvSpPr>
          <p:cNvPr name="TextBox 9" id="9"/>
          <p:cNvSpPr txBox="true"/>
          <p:nvPr/>
        </p:nvSpPr>
        <p:spPr>
          <a:xfrm rot="0">
            <a:off x="948454" y="3378442"/>
            <a:ext cx="9787554" cy="5809823"/>
          </a:xfrm>
          <a:prstGeom prst="rect">
            <a:avLst/>
          </a:prstGeom>
        </p:spPr>
        <p:txBody>
          <a:bodyPr anchor="t" rtlCol="false" tIns="0" lIns="0" bIns="0" rIns="0">
            <a:spAutoFit/>
          </a:bodyPr>
          <a:lstStyle/>
          <a:p>
            <a:pPr algn="l">
              <a:lnSpc>
                <a:spcPts val="3593"/>
              </a:lnSpc>
            </a:pPr>
            <a:r>
              <a:rPr lang="en-US" sz="2566">
                <a:solidFill>
                  <a:srgbClr val="FFFFFF"/>
                </a:solidFill>
                <a:latin typeface="HK Grotesk"/>
                <a:ea typeface="HK Grotesk"/>
                <a:cs typeface="HK Grotesk"/>
                <a:sym typeface="HK Grotesk"/>
              </a:rPr>
              <a:t>Predict Medical Emergencies: Use machine learning techniques to analyze real-time patient data and predict emergency events (like seizures or heart attacks), providing timely alerts for doctors.</a:t>
            </a:r>
          </a:p>
          <a:p>
            <a:pPr algn="l">
              <a:lnSpc>
                <a:spcPts val="3593"/>
              </a:lnSpc>
            </a:pPr>
          </a:p>
          <a:p>
            <a:pPr algn="l">
              <a:lnSpc>
                <a:spcPts val="3593"/>
              </a:lnSpc>
            </a:pPr>
            <a:r>
              <a:rPr lang="en-US" sz="2566">
                <a:solidFill>
                  <a:srgbClr val="FFFFFF"/>
                </a:solidFill>
                <a:latin typeface="HK Grotesk"/>
                <a:ea typeface="HK Grotesk"/>
                <a:cs typeface="HK Grotesk"/>
                <a:sym typeface="HK Grotesk"/>
              </a:rPr>
              <a:t>By leveraging machine learning, it may be possible to predict potential heart attacks based on patterns in heart rate data. This project aims to develop a predictive model using Long Short-Term Memory (LSTM), a type of recurrent neural network (RNN), to analyze heart rate time series data and forecast potential heart attack events. This system will provide timely alerts to healthcare providers, allowing for proactive intervention.</a:t>
            </a:r>
          </a:p>
          <a:p>
            <a:pPr algn="l">
              <a:lnSpc>
                <a:spcPts val="3593"/>
              </a:lnSpc>
            </a:pPr>
          </a:p>
          <a:p>
            <a:pPr algn="l">
              <a:lnSpc>
                <a:spcPts val="359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510152" y="118881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0132759" y="915848"/>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APPROACH </a:t>
            </a:r>
          </a:p>
        </p:txBody>
      </p:sp>
      <p:sp>
        <p:nvSpPr>
          <p:cNvPr name="TextBox 6" id="6"/>
          <p:cNvSpPr txBox="true"/>
          <p:nvPr/>
        </p:nvSpPr>
        <p:spPr>
          <a:xfrm rot="0">
            <a:off x="7996541" y="2532968"/>
            <a:ext cx="9262759" cy="6692264"/>
          </a:xfrm>
          <a:prstGeom prst="rect">
            <a:avLst/>
          </a:prstGeom>
        </p:spPr>
        <p:txBody>
          <a:bodyPr anchor="t" rtlCol="false" tIns="0" lIns="0" bIns="0" rIns="0">
            <a:spAutoFit/>
          </a:bodyPr>
          <a:lstStyle/>
          <a:p>
            <a:pPr algn="just">
              <a:lnSpc>
                <a:spcPts val="3360"/>
              </a:lnSpc>
            </a:pPr>
            <a:r>
              <a:rPr lang="en-US" sz="2400">
                <a:solidFill>
                  <a:srgbClr val="FFFFFF"/>
                </a:solidFill>
                <a:latin typeface="HK Grotesk"/>
                <a:ea typeface="HK Grotesk"/>
                <a:cs typeface="HK Grotesk"/>
                <a:sym typeface="HK Grotesk"/>
              </a:rPr>
              <a:t>This project employs an LSTM model due to its ability to capture dependencies in time series data, making it ideal for analyzing sequential heart rate readings. The approach involves the following steps:</a:t>
            </a:r>
          </a:p>
          <a:p>
            <a:pPr algn="just">
              <a:lnSpc>
                <a:spcPts val="3360"/>
              </a:lnSpc>
            </a:pPr>
          </a:p>
          <a:p>
            <a:pPr algn="just" marL="518165" indent="-259082" lvl="1">
              <a:lnSpc>
                <a:spcPts val="3360"/>
              </a:lnSpc>
              <a:buAutoNum type="arabicPeriod" startAt="1"/>
            </a:pPr>
            <a:r>
              <a:rPr lang="en-US" b="true" sz="2400">
                <a:solidFill>
                  <a:srgbClr val="FFFFFF"/>
                </a:solidFill>
                <a:latin typeface="HK Grotesk Bold"/>
                <a:ea typeface="HK Grotesk Bold"/>
                <a:cs typeface="HK Grotesk Bold"/>
                <a:sym typeface="HK Grotesk Bold"/>
              </a:rPr>
              <a:t>Data Preprocessing</a:t>
            </a:r>
          </a:p>
          <a:p>
            <a:pPr algn="just" marL="518165" indent="-259082" lvl="1">
              <a:lnSpc>
                <a:spcPts val="3360"/>
              </a:lnSpc>
              <a:buAutoNum type="arabicPeriod" startAt="1"/>
            </a:pPr>
            <a:r>
              <a:rPr lang="en-US" b="true" sz="2400">
                <a:solidFill>
                  <a:srgbClr val="FFFFFF"/>
                </a:solidFill>
                <a:latin typeface="HK Grotesk Bold"/>
                <a:ea typeface="HK Grotesk Bold"/>
                <a:cs typeface="HK Grotesk Bold"/>
                <a:sym typeface="HK Grotesk Bold"/>
              </a:rPr>
              <a:t>LSTM Model Design</a:t>
            </a:r>
          </a:p>
          <a:p>
            <a:pPr algn="just" marL="518165" indent="-259082" lvl="1">
              <a:lnSpc>
                <a:spcPts val="3360"/>
              </a:lnSpc>
              <a:buAutoNum type="arabicPeriod" startAt="1"/>
            </a:pPr>
            <a:r>
              <a:rPr lang="en-US" b="true" sz="2400">
                <a:solidFill>
                  <a:srgbClr val="FFFFFF"/>
                </a:solidFill>
                <a:latin typeface="HK Grotesk Bold"/>
                <a:ea typeface="HK Grotesk Bold"/>
                <a:cs typeface="HK Grotesk Bold"/>
                <a:sym typeface="HK Grotesk Bold"/>
              </a:rPr>
              <a:t>Model Training</a:t>
            </a:r>
          </a:p>
          <a:p>
            <a:pPr algn="just" marL="518165" indent="-259082" lvl="1">
              <a:lnSpc>
                <a:spcPts val="3360"/>
              </a:lnSpc>
              <a:buAutoNum type="arabicPeriod" startAt="1"/>
            </a:pPr>
            <a:r>
              <a:rPr lang="en-US" b="true" sz="2400">
                <a:solidFill>
                  <a:srgbClr val="FFFFFF"/>
                </a:solidFill>
                <a:latin typeface="HK Grotesk Bold"/>
                <a:ea typeface="HK Grotesk Bold"/>
                <a:cs typeface="HK Grotesk Bold"/>
                <a:sym typeface="HK Grotesk Bold"/>
              </a:rPr>
              <a:t>Prediction and Alerting</a:t>
            </a:r>
          </a:p>
          <a:p>
            <a:pPr algn="just" marL="518165" indent="-259082" lvl="1">
              <a:lnSpc>
                <a:spcPts val="3360"/>
              </a:lnSpc>
              <a:buAutoNum type="arabicPeriod" startAt="1"/>
            </a:pPr>
            <a:r>
              <a:rPr lang="en-US" b="true" sz="2400">
                <a:solidFill>
                  <a:srgbClr val="FFFFFF"/>
                </a:solidFill>
                <a:latin typeface="HK Grotesk Bold"/>
                <a:ea typeface="HK Grotesk Bold"/>
                <a:cs typeface="HK Grotesk Bold"/>
                <a:sym typeface="HK Grotesk Bold"/>
              </a:rPr>
              <a:t>Real-time implementation</a:t>
            </a:r>
          </a:p>
          <a:p>
            <a:pPr algn="just">
              <a:lnSpc>
                <a:spcPts val="3360"/>
              </a:lnSpc>
            </a:pPr>
          </a:p>
          <a:p>
            <a:pPr algn="just">
              <a:lnSpc>
                <a:spcPts val="3360"/>
              </a:lnSpc>
            </a:pPr>
            <a:r>
              <a:rPr lang="en-US" sz="2400">
                <a:solidFill>
                  <a:srgbClr val="FFFFFF"/>
                </a:solidFill>
                <a:latin typeface="HK Grotesk"/>
                <a:ea typeface="HK Grotesk"/>
                <a:cs typeface="HK Grotesk"/>
                <a:sym typeface="HK Grotesk"/>
              </a:rPr>
              <a:t>Heart disease is one of the leading causes of mortality worldwide, and early detection of cardiac events, particularly heart attacks, can save lives. Wearable devices like smartwatches provide a non-invasive way to continuously monitor physiological metrics, including heart rate.</a:t>
            </a:r>
          </a:p>
          <a:p>
            <a:pPr algn="just">
              <a:lnSpc>
                <a:spcPts val="336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539557"/>
            <a:ext cx="7718284" cy="7598753"/>
          </a:xfrm>
          <a:custGeom>
            <a:avLst/>
            <a:gdLst/>
            <a:ahLst/>
            <a:cxnLst/>
            <a:rect r="r" b="b" t="t" l="l"/>
            <a:pathLst>
              <a:path h="7598753" w="7718284">
                <a:moveTo>
                  <a:pt x="0" y="0"/>
                </a:moveTo>
                <a:lnTo>
                  <a:pt x="7718284" y="0"/>
                </a:lnTo>
                <a:lnTo>
                  <a:pt x="7718284" y="7598753"/>
                </a:lnTo>
                <a:lnTo>
                  <a:pt x="0" y="7598753"/>
                </a:lnTo>
                <a:lnTo>
                  <a:pt x="0" y="0"/>
                </a:lnTo>
                <a:close/>
              </a:path>
            </a:pathLst>
          </a:custGeom>
          <a:blipFill>
            <a:blip r:embed="rId4"/>
            <a:stretch>
              <a:fillRect l="0" t="0" r="0" b="0"/>
            </a:stretch>
          </a:blipFill>
        </p:spPr>
      </p:sp>
      <p:sp>
        <p:nvSpPr>
          <p:cNvPr name="TextBox 5" id="5"/>
          <p:cNvSpPr txBox="true"/>
          <p:nvPr/>
        </p:nvSpPr>
        <p:spPr>
          <a:xfrm rot="0">
            <a:off x="860439" y="1066800"/>
            <a:ext cx="8283561" cy="983614"/>
          </a:xfrm>
          <a:prstGeom prst="rect">
            <a:avLst/>
          </a:prstGeom>
        </p:spPr>
        <p:txBody>
          <a:bodyPr anchor="t" rtlCol="false" tIns="0" lIns="0" bIns="0" rIns="0">
            <a:spAutoFit/>
          </a:bodyPr>
          <a:lstStyle/>
          <a:p>
            <a:pPr algn="l">
              <a:lnSpc>
                <a:spcPts val="7587"/>
              </a:lnSpc>
            </a:pPr>
            <a:r>
              <a:rPr lang="en-US" b="true" sz="6714">
                <a:solidFill>
                  <a:srgbClr val="FFFFFF"/>
                </a:solidFill>
                <a:latin typeface="Glacial Indifference Bold"/>
                <a:ea typeface="Glacial Indifference Bold"/>
                <a:cs typeface="Glacial Indifference Bold"/>
                <a:sym typeface="Glacial Indifference Bold"/>
              </a:rPr>
              <a:t>DATASET DETAILS</a:t>
            </a:r>
          </a:p>
        </p:txBody>
      </p:sp>
      <p:sp>
        <p:nvSpPr>
          <p:cNvPr name="TextBox 6" id="6"/>
          <p:cNvSpPr txBox="true"/>
          <p:nvPr/>
        </p:nvSpPr>
        <p:spPr>
          <a:xfrm rot="0">
            <a:off x="1028700" y="3010560"/>
            <a:ext cx="7402185" cy="61277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FFFFFF"/>
                </a:solidFill>
                <a:latin typeface="HK Grotesk"/>
                <a:ea typeface="HK Grotesk"/>
                <a:cs typeface="HK Grotesk"/>
                <a:sym typeface="HK Grotesk"/>
              </a:rPr>
              <a:t>For the initial model training, we used a combination of real-world and simulated data to emulate heart rate sequences. The primary dataset was derived from the MIT-BIH Arrhythmia Database, which provides labeled ECG recordings, including heart rate data and cardiac event annotations. This database was used to simulate possible scenarios and establish baseline prediction performance. To tailor the model to smartwatch heart rate data, the real-time data collected from a wearable device at one-minute intervals is used in conjunction with historical data from the MIT-BIH dataset.</a:t>
            </a:r>
          </a:p>
          <a:p>
            <a:pPr algn="l">
              <a:lnSpc>
                <a:spcPts val="35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28700" y="2254540"/>
            <a:ext cx="6338304" cy="6338304"/>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8577846" y="525590"/>
            <a:ext cx="8081568"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TRAINING DETAILS</a:t>
            </a:r>
          </a:p>
        </p:txBody>
      </p:sp>
      <p:sp>
        <p:nvSpPr>
          <p:cNvPr name="TextBox 9" id="9"/>
          <p:cNvSpPr txBox="true"/>
          <p:nvPr/>
        </p:nvSpPr>
        <p:spPr>
          <a:xfrm rot="0">
            <a:off x="8230896" y="2322834"/>
            <a:ext cx="9215771" cy="6644241"/>
          </a:xfrm>
          <a:prstGeom prst="rect">
            <a:avLst/>
          </a:prstGeom>
        </p:spPr>
        <p:txBody>
          <a:bodyPr anchor="t" rtlCol="false" tIns="0" lIns="0" bIns="0" rIns="0">
            <a:spAutoFit/>
          </a:bodyPr>
          <a:lstStyle/>
          <a:p>
            <a:pPr algn="just">
              <a:lnSpc>
                <a:spcPts val="3115"/>
              </a:lnSpc>
            </a:pPr>
            <a:r>
              <a:rPr lang="en-US" sz="2225">
                <a:solidFill>
                  <a:srgbClr val="FFFFFF"/>
                </a:solidFill>
                <a:latin typeface="HK Grotesk"/>
                <a:ea typeface="HK Grotesk"/>
                <a:cs typeface="HK Grotesk"/>
                <a:sym typeface="HK Grotesk"/>
              </a:rPr>
              <a:t>Model Architecture:</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Two LSTM layers, each with 50 units.</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First LSTM layer configured to return sequences.</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Dropout layers with a dropout rate of 0.2 after each LSTM layer to prevent overfitting.</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Two dense layers: one with 25 units and the final layer with a single unit for prediction.</a:t>
            </a:r>
          </a:p>
          <a:p>
            <a:pPr algn="just">
              <a:lnSpc>
                <a:spcPts val="3115"/>
              </a:lnSpc>
            </a:pPr>
            <a:r>
              <a:rPr lang="en-US" sz="2225">
                <a:solidFill>
                  <a:srgbClr val="FFFFFF"/>
                </a:solidFill>
                <a:latin typeface="HK Grotesk"/>
                <a:ea typeface="HK Grotesk"/>
                <a:cs typeface="HK Grotesk"/>
                <a:sym typeface="HK Grotesk"/>
              </a:rPr>
              <a:t>Compilation:</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Optimizer: Adam, for efficient gradient descent.</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Loss Function: Mean Squared Error, suitable for regression tasks.</a:t>
            </a:r>
          </a:p>
          <a:p>
            <a:pPr algn="just">
              <a:lnSpc>
                <a:spcPts val="3115"/>
              </a:lnSpc>
            </a:pPr>
            <a:r>
              <a:rPr lang="en-US" sz="2225">
                <a:solidFill>
                  <a:srgbClr val="FFFFFF"/>
                </a:solidFill>
                <a:latin typeface="HK Grotesk"/>
                <a:ea typeface="HK Grotesk"/>
                <a:cs typeface="HK Grotesk"/>
                <a:sym typeface="HK Grotesk"/>
              </a:rPr>
              <a:t>Training Configuration:</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Epochs: 10, to balance training time and model convergence.</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Batch Size: 32, optimized for efficient training and memory management.</a:t>
            </a:r>
          </a:p>
          <a:p>
            <a:pPr algn="just">
              <a:lnSpc>
                <a:spcPts val="3115"/>
              </a:lnSpc>
            </a:pPr>
            <a:r>
              <a:rPr lang="en-US" sz="2225">
                <a:solidFill>
                  <a:srgbClr val="FFFFFF"/>
                </a:solidFill>
                <a:latin typeface="HK Grotesk"/>
                <a:ea typeface="HK Grotesk"/>
                <a:cs typeface="HK Grotesk"/>
                <a:sym typeface="HK Grotesk"/>
              </a:rPr>
              <a:t>Data Preparation:</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Sequences of 60 data points (representing 60 minutes) for each input.</a:t>
            </a:r>
          </a:p>
          <a:p>
            <a:pPr algn="just" marL="480508" indent="-240254" lvl="1">
              <a:lnSpc>
                <a:spcPts val="3115"/>
              </a:lnSpc>
              <a:buFont typeface="Arial"/>
              <a:buChar char="•"/>
            </a:pPr>
            <a:r>
              <a:rPr lang="en-US" sz="2225">
                <a:solidFill>
                  <a:srgbClr val="FFFFFF"/>
                </a:solidFill>
                <a:latin typeface="HK Grotesk"/>
                <a:ea typeface="HK Grotesk"/>
                <a:cs typeface="HK Grotesk"/>
                <a:sym typeface="HK Grotesk"/>
              </a:rPr>
              <a:t>Target output is the heart rate value for the subsequent minute.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89690"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7952334" y="496409"/>
            <a:ext cx="9527117" cy="2063495"/>
          </a:xfrm>
          <a:prstGeom prst="rect">
            <a:avLst/>
          </a:prstGeom>
        </p:spPr>
        <p:txBody>
          <a:bodyPr anchor="t" rtlCol="false" tIns="0" lIns="0" bIns="0" rIns="0">
            <a:spAutoFit/>
          </a:bodyPr>
          <a:lstStyle/>
          <a:p>
            <a:pPr algn="ctr">
              <a:lnSpc>
                <a:spcPts val="8039"/>
              </a:lnSpc>
            </a:pPr>
            <a:r>
              <a:rPr lang="en-US" b="true" sz="7114">
                <a:solidFill>
                  <a:srgbClr val="FFFFFF"/>
                </a:solidFill>
                <a:latin typeface="Glacial Indifference Bold"/>
                <a:ea typeface="Glacial Indifference Bold"/>
                <a:cs typeface="Glacial Indifference Bold"/>
                <a:sym typeface="Glacial Indifference Bold"/>
              </a:rPr>
              <a:t>REAL TIME IMPLEMENTATION</a:t>
            </a:r>
          </a:p>
        </p:txBody>
      </p:sp>
      <p:sp>
        <p:nvSpPr>
          <p:cNvPr name="TextBox 6" id="6"/>
          <p:cNvSpPr txBox="true"/>
          <p:nvPr/>
        </p:nvSpPr>
        <p:spPr>
          <a:xfrm rot="0">
            <a:off x="7987590" y="3006176"/>
            <a:ext cx="9456604" cy="6391275"/>
          </a:xfrm>
          <a:prstGeom prst="rect">
            <a:avLst/>
          </a:prstGeom>
        </p:spPr>
        <p:txBody>
          <a:bodyPr anchor="t" rtlCol="false" tIns="0" lIns="0" bIns="0" rIns="0">
            <a:spAutoFit/>
          </a:bodyPr>
          <a:lstStyle/>
          <a:p>
            <a:pPr algn="just">
              <a:lnSpc>
                <a:spcPts val="4200"/>
              </a:lnSpc>
            </a:pPr>
            <a:r>
              <a:rPr lang="en-US" sz="3000">
                <a:solidFill>
                  <a:srgbClr val="FFFFFF"/>
                </a:solidFill>
                <a:latin typeface="HK Grotesk"/>
                <a:ea typeface="HK Grotesk"/>
                <a:cs typeface="HK Grotesk"/>
                <a:sym typeface="HK Grotesk"/>
              </a:rPr>
              <a:t>After the model is trained and tested, it can now be deployed onto a system where it should be exposed to data from real time humans or patients so that it would be able to identify and predict an actual medical emergency. </a:t>
            </a:r>
          </a:p>
          <a:p>
            <a:pPr algn="just">
              <a:lnSpc>
                <a:spcPts val="4200"/>
              </a:lnSpc>
            </a:pPr>
          </a:p>
          <a:p>
            <a:pPr algn="just">
              <a:lnSpc>
                <a:spcPts val="4200"/>
              </a:lnSpc>
            </a:pPr>
            <a:r>
              <a:rPr lang="en-US" sz="3000">
                <a:solidFill>
                  <a:srgbClr val="FFFFFF"/>
                </a:solidFill>
                <a:latin typeface="HK Grotesk"/>
                <a:ea typeface="HK Grotesk"/>
                <a:cs typeface="HK Grotesk"/>
                <a:sym typeface="HK Grotesk"/>
              </a:rPr>
              <a:t>A wearable such as a smart watch is worn by a patient or a human and the data from the watch such as heart-rate, spO2, stress etc. is sent to our backend where the LSTM consistently monitors and tries to predict any heart issues. We’ve also built a web UI where the data stream can be seen and a timely alert can be sent to doctors.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058457" y="1929317"/>
            <a:ext cx="7569147" cy="7569147"/>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106680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CONCLUSION</a:t>
            </a:r>
          </a:p>
        </p:txBody>
      </p:sp>
      <p:sp>
        <p:nvSpPr>
          <p:cNvPr name="TextBox 9" id="9"/>
          <p:cNvSpPr txBox="true"/>
          <p:nvPr/>
        </p:nvSpPr>
        <p:spPr>
          <a:xfrm rot="0">
            <a:off x="1028700" y="2468300"/>
            <a:ext cx="8400313" cy="6920230"/>
          </a:xfrm>
          <a:prstGeom prst="rect">
            <a:avLst/>
          </a:prstGeom>
        </p:spPr>
        <p:txBody>
          <a:bodyPr anchor="t" rtlCol="false" tIns="0" lIns="0" bIns="0" rIns="0">
            <a:spAutoFit/>
          </a:bodyPr>
          <a:lstStyle/>
          <a:p>
            <a:pPr algn="l">
              <a:lnSpc>
                <a:spcPts val="3919"/>
              </a:lnSpc>
            </a:pPr>
            <a:r>
              <a:rPr lang="en-US" sz="2799">
                <a:solidFill>
                  <a:srgbClr val="FFFFFF"/>
                </a:solidFill>
                <a:latin typeface="HK Grotesk"/>
                <a:ea typeface="HK Grotesk"/>
                <a:cs typeface="HK Grotesk"/>
                <a:sym typeface="HK Grotesk"/>
              </a:rPr>
              <a:t>This project successfully demonstrates that an LSTM-based predictive model can be developed to analyze heart rate data for potential early warning signs of heart attacks. Through experimentation, the LSTM model shows promise in recognizing patterns within heart rate data that might precede a cardiac event, potentially assisting healthcare providers in proactive intervention.</a:t>
            </a:r>
          </a:p>
          <a:p>
            <a:pPr algn="l">
              <a:lnSpc>
                <a:spcPts val="3919"/>
              </a:lnSpc>
            </a:pPr>
            <a:r>
              <a:rPr lang="en-US" sz="2799">
                <a:solidFill>
                  <a:srgbClr val="FFFFFF"/>
                </a:solidFill>
                <a:latin typeface="HK Grotesk"/>
                <a:ea typeface="HK Grotesk"/>
                <a:cs typeface="HK Grotesk"/>
                <a:sym typeface="HK Grotesk"/>
              </a:rPr>
              <a:t>While the current model provides a foundational approach, further refinements are required to increase prediction accuracy and robustness. External validation with real-time patient data is essential to determine its efficacy in a clinical setting.</a:t>
            </a:r>
          </a:p>
          <a:p>
            <a:pPr algn="l">
              <a:lnSpc>
                <a:spcPts val="39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949331"/>
            <a:ext cx="4674179" cy="6798805"/>
          </a:xfrm>
          <a:custGeom>
            <a:avLst/>
            <a:gdLst/>
            <a:ahLst/>
            <a:cxnLst/>
            <a:rect r="r" b="b" t="t" l="l"/>
            <a:pathLst>
              <a:path h="6798805" w="4674179">
                <a:moveTo>
                  <a:pt x="0" y="0"/>
                </a:moveTo>
                <a:lnTo>
                  <a:pt x="4674179" y="0"/>
                </a:lnTo>
                <a:lnTo>
                  <a:pt x="4674179" y="6798805"/>
                </a:lnTo>
                <a:lnTo>
                  <a:pt x="0" y="6798805"/>
                </a:lnTo>
                <a:lnTo>
                  <a:pt x="0" y="0"/>
                </a:lnTo>
                <a:close/>
              </a:path>
            </a:pathLst>
          </a:custGeom>
          <a:blipFill>
            <a:blip r:embed="rId3"/>
            <a:stretch>
              <a:fillRect l="0" t="0" r="0" b="0"/>
            </a:stretch>
          </a:blipFill>
        </p:spPr>
      </p:sp>
      <p:sp>
        <p:nvSpPr>
          <p:cNvPr name="TextBox 4" id="4"/>
          <p:cNvSpPr txBox="true"/>
          <p:nvPr/>
        </p:nvSpPr>
        <p:spPr>
          <a:xfrm rot="0">
            <a:off x="7724246" y="626020"/>
            <a:ext cx="8474327" cy="20738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FUTURE ENHANCEMENTS</a:t>
            </a:r>
          </a:p>
        </p:txBody>
      </p:sp>
      <p:sp>
        <p:nvSpPr>
          <p:cNvPr name="TextBox 5" id="5"/>
          <p:cNvSpPr txBox="true"/>
          <p:nvPr/>
        </p:nvSpPr>
        <p:spPr>
          <a:xfrm rot="0">
            <a:off x="6096047" y="3583667"/>
            <a:ext cx="11730724" cy="5594764"/>
          </a:xfrm>
          <a:prstGeom prst="rect">
            <a:avLst/>
          </a:prstGeom>
        </p:spPr>
        <p:txBody>
          <a:bodyPr anchor="t" rtlCol="false" tIns="0" lIns="0" bIns="0" rIns="0">
            <a:spAutoFit/>
          </a:bodyPr>
          <a:lstStyle/>
          <a:p>
            <a:pPr algn="l" marL="534446" indent="-267223" lvl="1">
              <a:lnSpc>
                <a:spcPts val="3465"/>
              </a:lnSpc>
              <a:buAutoNum type="arabicPeriod" startAt="1"/>
            </a:pPr>
            <a:r>
              <a:rPr lang="en-US" b="true" sz="2475">
                <a:solidFill>
                  <a:srgbClr val="FFFFFF"/>
                </a:solidFill>
                <a:latin typeface="Canva Sans Bold"/>
                <a:ea typeface="Canva Sans Bold"/>
                <a:cs typeface="Canva Sans Bold"/>
                <a:sym typeface="Canva Sans Bold"/>
              </a:rPr>
              <a:t>Incorporating Additional Physiological Signals</a:t>
            </a:r>
            <a:r>
              <a:rPr lang="en-US" sz="2475">
                <a:solidFill>
                  <a:srgbClr val="FFFFFF"/>
                </a:solidFill>
                <a:latin typeface="Canva Sans"/>
                <a:ea typeface="Canva Sans"/>
                <a:cs typeface="Canva Sans"/>
                <a:sym typeface="Canva Sans"/>
              </a:rPr>
              <a:t>: Adding more parameters like oxygen saturation, blood pressure, and ECG data can improve model accuracy.</a:t>
            </a:r>
          </a:p>
          <a:p>
            <a:pPr algn="l" marL="534446" indent="-267223" lvl="1">
              <a:lnSpc>
                <a:spcPts val="3465"/>
              </a:lnSpc>
              <a:buAutoNum type="arabicPeriod" startAt="1"/>
            </a:pPr>
            <a:r>
              <a:rPr lang="en-US" b="true" sz="2475">
                <a:solidFill>
                  <a:srgbClr val="FFFFFF"/>
                </a:solidFill>
                <a:latin typeface="Canva Sans Bold"/>
                <a:ea typeface="Canva Sans Bold"/>
                <a:cs typeface="Canva Sans Bold"/>
                <a:sym typeface="Canva Sans Bold"/>
              </a:rPr>
              <a:t>Anomaly Detection</a:t>
            </a:r>
            <a:r>
              <a:rPr lang="en-US" sz="2475">
                <a:solidFill>
                  <a:srgbClr val="FFFFFF"/>
                </a:solidFill>
                <a:latin typeface="Canva Sans"/>
                <a:ea typeface="Canva Sans"/>
                <a:cs typeface="Canva Sans"/>
                <a:sym typeface="Canva Sans"/>
              </a:rPr>
              <a:t>: Implementing anomaly detection to identify irregular heart rate patterns even in the absence of direct labels, potentially capturing early warning signs not identified in the training data.</a:t>
            </a:r>
          </a:p>
          <a:p>
            <a:pPr algn="l" marL="534446" indent="-267223" lvl="1">
              <a:lnSpc>
                <a:spcPts val="3465"/>
              </a:lnSpc>
              <a:buAutoNum type="arabicPeriod" startAt="1"/>
            </a:pPr>
            <a:r>
              <a:rPr lang="en-US" b="true" sz="2475">
                <a:solidFill>
                  <a:srgbClr val="FFFFFF"/>
                </a:solidFill>
                <a:latin typeface="Canva Sans Bold"/>
                <a:ea typeface="Canva Sans Bold"/>
                <a:cs typeface="Canva Sans Bold"/>
                <a:sym typeface="Canva Sans Bold"/>
              </a:rPr>
              <a:t>Extended Model Validation</a:t>
            </a:r>
            <a:r>
              <a:rPr lang="en-US" sz="2475">
                <a:solidFill>
                  <a:srgbClr val="FFFFFF"/>
                </a:solidFill>
                <a:latin typeface="Canva Sans"/>
                <a:ea typeface="Canva Sans"/>
                <a:cs typeface="Canva Sans"/>
                <a:sym typeface="Canva Sans"/>
              </a:rPr>
              <a:t>: Testing the model on larger and more diverse datasets to assess generalizability and accuracy across different demographics and health conditions.</a:t>
            </a:r>
          </a:p>
          <a:p>
            <a:pPr algn="l" marL="534446" indent="-267223" lvl="1">
              <a:lnSpc>
                <a:spcPts val="3465"/>
              </a:lnSpc>
              <a:buAutoNum type="arabicPeriod" startAt="1"/>
            </a:pPr>
            <a:r>
              <a:rPr lang="en-US" b="true" sz="2475">
                <a:solidFill>
                  <a:srgbClr val="FFFFFF"/>
                </a:solidFill>
                <a:latin typeface="Canva Sans Bold"/>
                <a:ea typeface="Canva Sans Bold"/>
                <a:cs typeface="Canva Sans Bold"/>
                <a:sym typeface="Canva Sans Bold"/>
              </a:rPr>
              <a:t>Mobile and Web Application Interface</a:t>
            </a:r>
            <a:r>
              <a:rPr lang="en-US" sz="2475">
                <a:solidFill>
                  <a:srgbClr val="FFFFFF"/>
                </a:solidFill>
                <a:latin typeface="Canva Sans"/>
                <a:ea typeface="Canva Sans"/>
                <a:cs typeface="Canva Sans"/>
                <a:sym typeface="Canva Sans"/>
              </a:rPr>
              <a:t>: Developing a user-friendly interface for healthcare providers to view predictions and alerts in real time.</a:t>
            </a:r>
          </a:p>
          <a:p>
            <a:pPr algn="l">
              <a:lnSpc>
                <a:spcPts val="346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DAGVLQuvJcE</dc:identifier>
  <dcterms:modified xsi:type="dcterms:W3CDTF">2011-08-01T06:04:30Z</dcterms:modified>
  <cp:revision>1</cp:revision>
  <dc:title>team-hands-on-1-presentation</dc:title>
</cp:coreProperties>
</file>